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9" r:id="rId1"/>
  </p:sldMasterIdLst>
  <p:notesMasterIdLst>
    <p:notesMasterId r:id="rId13"/>
  </p:notesMasterIdLst>
  <p:handoutMasterIdLst>
    <p:handoutMasterId r:id="rId14"/>
  </p:handoutMasterIdLst>
  <p:sldIdLst>
    <p:sldId id="256" r:id="rId2"/>
    <p:sldId id="286" r:id="rId3"/>
    <p:sldId id="293" r:id="rId4"/>
    <p:sldId id="288" r:id="rId5"/>
    <p:sldId id="295" r:id="rId6"/>
    <p:sldId id="296" r:id="rId7"/>
    <p:sldId id="289" r:id="rId8"/>
    <p:sldId id="297" r:id="rId9"/>
    <p:sldId id="290" r:id="rId10"/>
    <p:sldId id="291" r:id="rId11"/>
    <p:sldId id="292" r:id="rId12"/>
  </p:sldIdLst>
  <p:sldSz cx="9144000" cy="6858000" type="screen4x3"/>
  <p:notesSz cx="7077075" cy="936307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949">
          <p15:clr>
            <a:srgbClr val="A4A3A4"/>
          </p15:clr>
        </p15:guide>
        <p15:guide id="2" pos="222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8" autoAdjust="0"/>
  </p:normalViewPr>
  <p:slideViewPr>
    <p:cSldViewPr>
      <p:cViewPr>
        <p:scale>
          <a:sx n="118" d="100"/>
          <a:sy n="118" d="100"/>
        </p:scale>
        <p:origin x="-1434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-3834" y="-90"/>
      </p:cViewPr>
      <p:guideLst>
        <p:guide orient="horz" pos="2949"/>
        <p:guide pos="222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7050" cy="468313"/>
          </a:xfrm>
          <a:prstGeom prst="rect">
            <a:avLst/>
          </a:prstGeom>
        </p:spPr>
        <p:txBody>
          <a:bodyPr vert="horz" wrap="square" lIns="93936" tIns="46968" rIns="93936" bIns="46968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-108" charset="0"/>
                <a:ea typeface="ＭＳ Ｐゴシック" pitchFamily="-108" charset="-128"/>
                <a:cs typeface="ＭＳ Ｐゴシック" pitchFamily="-108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08438" y="0"/>
            <a:ext cx="3067050" cy="468313"/>
          </a:xfrm>
          <a:prstGeom prst="rect">
            <a:avLst/>
          </a:prstGeom>
        </p:spPr>
        <p:txBody>
          <a:bodyPr vert="horz" wrap="square" lIns="93936" tIns="46968" rIns="93936" bIns="46968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pitchFamily="-108" charset="-128"/>
              </a:defRPr>
            </a:lvl1pPr>
          </a:lstStyle>
          <a:p>
            <a:pPr>
              <a:defRPr/>
            </a:pPr>
            <a:fld id="{738E0C15-12C4-45B1-AC1D-D0E07816EEFA}" type="datetime1">
              <a:rPr lang="en-US"/>
              <a:pPr>
                <a:defRPr/>
              </a:pPr>
              <a:t>4/4/2020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93175"/>
            <a:ext cx="3067050" cy="468313"/>
          </a:xfrm>
          <a:prstGeom prst="rect">
            <a:avLst/>
          </a:prstGeom>
        </p:spPr>
        <p:txBody>
          <a:bodyPr vert="horz" wrap="square" lIns="93936" tIns="46968" rIns="93936" bIns="46968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-108" charset="0"/>
                <a:ea typeface="ＭＳ Ｐゴシック" pitchFamily="-108" charset="-128"/>
                <a:cs typeface="ＭＳ Ｐゴシック" pitchFamily="-108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08438" y="8893175"/>
            <a:ext cx="3067050" cy="468313"/>
          </a:xfrm>
          <a:prstGeom prst="rect">
            <a:avLst/>
          </a:prstGeom>
        </p:spPr>
        <p:txBody>
          <a:bodyPr vert="horz" wrap="square" lIns="93936" tIns="46968" rIns="93936" bIns="46968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458283E1-A602-404D-910A-3EECA1CAA91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216484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7050" cy="468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438" y="0"/>
            <a:ext cx="3067050" cy="468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FA977B-E89B-4509-B93D-5982CD79611E}" type="datetimeFigureOut">
              <a:rPr lang="en-US" smtClean="0"/>
              <a:t>4/4/2020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6975" y="701675"/>
            <a:ext cx="4683125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8025" y="4448175"/>
            <a:ext cx="5661025" cy="4213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93175"/>
            <a:ext cx="3067050" cy="468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438" y="8893175"/>
            <a:ext cx="3067050" cy="468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B68636-D0D3-4AC6-83F9-6BF3246D36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0701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63233" indent="-293551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74204" indent="-234841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43885" indent="-234841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113567" indent="-234841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83249" indent="-23484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3052930" indent="-23484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522612" indent="-23484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992293" indent="-23484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8DD69834-D116-4C6B-81AC-16991B5ABE55}" type="slidenum">
              <a:rPr lang="en-US" altLang="en-US"/>
              <a:pPr eaLnBrk="1" hangingPunct="1"/>
              <a:t>2</a:t>
            </a:fld>
            <a:endParaRPr lang="en-US" altLang="en-US"/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63233" indent="-293551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74204" indent="-234841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43885" indent="-234841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113567" indent="-234841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83249" indent="-23484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3052930" indent="-23484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522612" indent="-23484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992293" indent="-23484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161EF845-163E-42C1-A6EE-BC1054DBC7A9}" type="slidenum">
              <a:rPr lang="en-US" altLang="en-US"/>
              <a:pPr eaLnBrk="1" hangingPunct="1"/>
              <a:t>11</a:t>
            </a:fld>
            <a:endParaRPr lang="en-US" altLang="en-US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63233" indent="-293551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74204" indent="-234841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43885" indent="-234841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113567" indent="-234841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83249" indent="-23484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3052930" indent="-23484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522612" indent="-23484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992293" indent="-23484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8DD69834-D116-4C6B-81AC-16991B5ABE55}" type="slidenum">
              <a:rPr lang="en-US" altLang="en-US"/>
              <a:pPr eaLnBrk="1" hangingPunct="1"/>
              <a:t>3</a:t>
            </a:fld>
            <a:endParaRPr lang="en-US" altLang="en-US"/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63233" indent="-293551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74204" indent="-234841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43885" indent="-234841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113567" indent="-234841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83249" indent="-23484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3052930" indent="-23484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522612" indent="-23484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992293" indent="-23484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7F63C910-2352-4FB9-A603-A875D00443F8}" type="slidenum">
              <a:rPr lang="en-US" altLang="en-US"/>
              <a:pPr eaLnBrk="1" hangingPunct="1"/>
              <a:t>4</a:t>
            </a:fld>
            <a:endParaRPr lang="en-US" altLang="en-US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63233" indent="-293551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74204" indent="-234841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43885" indent="-234841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113567" indent="-234841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83249" indent="-23484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3052930" indent="-23484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522612" indent="-23484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992293" indent="-23484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7F63C910-2352-4FB9-A603-A875D00443F8}" type="slidenum">
              <a:rPr lang="en-US" altLang="en-US"/>
              <a:pPr eaLnBrk="1" hangingPunct="1"/>
              <a:t>5</a:t>
            </a:fld>
            <a:endParaRPr lang="en-US" altLang="en-US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63233" indent="-293551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74204" indent="-234841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43885" indent="-234841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113567" indent="-234841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83249" indent="-23484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3052930" indent="-23484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522612" indent="-23484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992293" indent="-23484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7F63C910-2352-4FB9-A603-A875D00443F8}" type="slidenum">
              <a:rPr lang="en-US" altLang="en-US"/>
              <a:pPr eaLnBrk="1" hangingPunct="1"/>
              <a:t>6</a:t>
            </a:fld>
            <a:endParaRPr lang="en-US" altLang="en-US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63233" indent="-293551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74204" indent="-234841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43885" indent="-234841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113567" indent="-234841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83249" indent="-23484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3052930" indent="-23484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522612" indent="-23484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992293" indent="-23484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CFC9AB55-C138-4EB0-A0C1-99F27194CDE5}" type="slidenum">
              <a:rPr lang="en-US" altLang="en-US"/>
              <a:pPr eaLnBrk="1" hangingPunct="1"/>
              <a:t>7</a:t>
            </a:fld>
            <a:endParaRPr lang="en-US" altLang="en-US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63233" indent="-293551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74204" indent="-234841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43885" indent="-234841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113567" indent="-234841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83249" indent="-23484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3052930" indent="-23484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522612" indent="-23484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992293" indent="-23484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CFC9AB55-C138-4EB0-A0C1-99F27194CDE5}" type="slidenum">
              <a:rPr lang="en-US" altLang="en-US"/>
              <a:pPr eaLnBrk="1" hangingPunct="1"/>
              <a:t>8</a:t>
            </a:fld>
            <a:endParaRPr lang="en-US" altLang="en-US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63233" indent="-293551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74204" indent="-234841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43885" indent="-234841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113567" indent="-234841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83249" indent="-23484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3052930" indent="-23484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522612" indent="-23484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992293" indent="-23484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2CA530CF-2BC8-46C6-82C9-51448523F9CA}" type="slidenum">
              <a:rPr lang="en-US" altLang="en-US"/>
              <a:pPr eaLnBrk="1" hangingPunct="1"/>
              <a:t>9</a:t>
            </a:fld>
            <a:endParaRPr lang="en-US" altLang="en-US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63233" indent="-293551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74204" indent="-234841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43885" indent="-234841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113567" indent="-234841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83249" indent="-23484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3052930" indent="-23484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522612" indent="-23484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992293" indent="-23484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269367DF-4FC6-499B-BD7E-7DBBED026460}" type="slidenum">
              <a:rPr lang="en-US" altLang="en-US"/>
              <a:pPr eaLnBrk="1" hangingPunct="1"/>
              <a:t>10</a:t>
            </a:fld>
            <a:endParaRPr lang="en-US" altLang="en-US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5867400" cy="6858000"/>
            <a:chOff x="0" y="0"/>
            <a:chExt cx="3696" cy="4320"/>
          </a:xfrm>
          <a:solidFill>
            <a:schemeClr val="accent2">
              <a:lumMod val="75000"/>
            </a:schemeClr>
          </a:solidFill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880" cy="4320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defRPr/>
              </a:pPr>
              <a:endParaRPr kumimoji="1" lang="en-US" altLang="en-US" sz="240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6" name="AutoShape 4"/>
            <p:cNvSpPr>
              <a:spLocks noChangeArrowheads="1"/>
            </p:cNvSpPr>
            <p:nvPr/>
          </p:nvSpPr>
          <p:spPr bwMode="white">
            <a:xfrm>
              <a:off x="432" y="624"/>
              <a:ext cx="3264" cy="12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defRPr/>
              </a:pPr>
              <a:endParaRPr kumimoji="1" lang="en-US" altLang="en-US" sz="2400">
                <a:latin typeface="Times New Roman" panose="02020603050405020304" pitchFamily="18" charset="0"/>
              </a:endParaRPr>
            </a:p>
          </p:txBody>
        </p:sp>
      </p:grpSp>
      <p:sp>
        <p:nvSpPr>
          <p:cNvPr id="25608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013200" cy="1822450"/>
          </a:xfrm>
        </p:spPr>
        <p:txBody>
          <a:bodyPr anchor="b"/>
          <a:lstStyle>
            <a:lvl1pPr marL="0" indent="0">
              <a:buFont typeface="Wingdings" charset="2"/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5612" name="AutoShape 1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990600"/>
            <a:ext cx="8229600" cy="1905000"/>
          </a:xfrm>
          <a:prstGeom prst="roundRect">
            <a:avLst>
              <a:gd name="adj" fmla="val 50000"/>
            </a:avLst>
          </a:pr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Rectangle 9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Rectangle 1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6200" y="6248400"/>
            <a:ext cx="587375" cy="488950"/>
          </a:xfrm>
        </p:spPr>
        <p:txBody>
          <a:bodyPr anchorCtr="0"/>
          <a:lstStyle>
            <a:lvl1pPr>
              <a:defRPr smtClean="0"/>
            </a:lvl1pPr>
          </a:lstStyle>
          <a:p>
            <a:pPr>
              <a:defRPr/>
            </a:pPr>
            <a:fld id="{FCA6AC69-3AD0-44EA-9FA0-81C01611F85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860537"/>
      </p:ext>
    </p:extLst>
  </p:cSld>
  <p:clrMapOvr>
    <a:masterClrMapping/>
  </p:clrMapOvr>
  <p:transition>
    <p:rand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6AFA84-B098-4A66-8848-1AE3AAA408B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85692700"/>
      </p:ext>
    </p:extLst>
  </p:cSld>
  <p:clrMapOvr>
    <a:masterClrMapping/>
  </p:clrMapOvr>
  <p:transition>
    <p:rand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762000"/>
            <a:ext cx="1981200" cy="53244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762000"/>
            <a:ext cx="5791200" cy="53244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479DA8-AB1C-4A67-AA03-6DEC041ADBE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87446943"/>
      </p:ext>
    </p:extLst>
  </p:cSld>
  <p:clrMapOvr>
    <a:masterClrMapping/>
  </p:clrMapOvr>
  <p:transition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203D2F-91BD-42BA-AFA1-8DC994D1EA2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1026" name="Picture 2" descr="Image result for truck cartoon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" b="11385"/>
          <a:stretch/>
        </p:blipFill>
        <p:spPr bwMode="auto">
          <a:xfrm>
            <a:off x="7189791" y="152400"/>
            <a:ext cx="1768482" cy="1222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18384481"/>
      </p:ext>
    </p:extLst>
  </p:cSld>
  <p:clrMapOvr>
    <a:masterClrMapping/>
  </p:clrMapOvr>
  <p:transition>
    <p:rand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DEE51E-1D2A-45F4-835F-37E49A32C6C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46678680"/>
      </p:ext>
    </p:extLst>
  </p:cSld>
  <p:clrMapOvr>
    <a:masterClrMapping/>
  </p:clrMapOvr>
  <p:transition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D4BBDA-3080-434B-B316-48D9C3C717A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99437803"/>
      </p:ext>
    </p:extLst>
  </p:cSld>
  <p:clrMapOvr>
    <a:masterClrMapping/>
  </p:clrMapOvr>
  <p:transition>
    <p:rand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CABE12-6F11-4514-A33E-D9C697A3DE3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58322188"/>
      </p:ext>
    </p:extLst>
  </p:cSld>
  <p:clrMapOvr>
    <a:masterClrMapping/>
  </p:clrMapOvr>
  <p:transition>
    <p:rand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7E1AAB-1655-42AB-9454-29DCB3EC73B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60842770"/>
      </p:ext>
    </p:extLst>
  </p:cSld>
  <p:clrMapOvr>
    <a:masterClrMapping/>
  </p:clrMapOvr>
  <p:transition>
    <p:rand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9199DC-B477-4E41-841F-31C50981B06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29949341"/>
      </p:ext>
    </p:extLst>
  </p:cSld>
  <p:clrMapOvr>
    <a:masterClrMapping/>
  </p:clrMapOvr>
  <p:transition>
    <p:rand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B866AB-F01A-4C98-8FCA-2027A1F9F17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68037964"/>
      </p:ext>
    </p:extLst>
  </p:cSld>
  <p:clrMapOvr>
    <a:masterClrMapping/>
  </p:clrMapOvr>
  <p:transition>
    <p:rand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985827-2266-4B1C-83AA-0E1920D5A70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92936115"/>
      </p:ext>
    </p:extLst>
  </p:cSld>
  <p:clrMapOvr>
    <a:masterClrMapping/>
  </p:clrMapOvr>
  <p:transition>
    <p:rand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7620000" cy="6858000"/>
            <a:chOff x="0" y="0"/>
            <a:chExt cx="4800" cy="4320"/>
          </a:xfrm>
        </p:grpSpPr>
        <p:grpSp>
          <p:nvGrpSpPr>
            <p:cNvPr id="1032" name="Group 3"/>
            <p:cNvGrpSpPr>
              <a:grpSpLocks/>
            </p:cNvGrpSpPr>
            <p:nvPr userDrawn="1"/>
          </p:nvGrpSpPr>
          <p:grpSpPr bwMode="auto">
            <a:xfrm>
              <a:off x="0" y="0"/>
              <a:ext cx="2016" cy="4320"/>
              <a:chOff x="0" y="0"/>
              <a:chExt cx="2016" cy="4320"/>
            </a:xfrm>
          </p:grpSpPr>
          <p:sp>
            <p:nvSpPr>
              <p:cNvPr id="1036" name="Rectangle 4"/>
              <p:cNvSpPr>
                <a:spLocks noChangeArrowheads="1"/>
              </p:cNvSpPr>
              <p:nvPr userDrawn="1"/>
            </p:nvSpPr>
            <p:spPr bwMode="auto">
              <a:xfrm>
                <a:off x="0" y="0"/>
                <a:ext cx="480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defRPr/>
                </a:pPr>
                <a:endParaRPr lang="en-US" altLang="en-US"/>
              </a:p>
            </p:txBody>
          </p:sp>
          <p:sp>
            <p:nvSpPr>
              <p:cNvPr id="1037" name="Freeform 5"/>
              <p:cNvSpPr>
                <a:spLocks/>
              </p:cNvSpPr>
              <p:nvPr userDrawn="1"/>
            </p:nvSpPr>
            <p:spPr bwMode="auto">
              <a:xfrm>
                <a:off x="288" y="0"/>
                <a:ext cx="1728" cy="735"/>
              </a:xfrm>
              <a:custGeom>
                <a:avLst/>
                <a:gdLst>
                  <a:gd name="T0" fmla="*/ 1728 w 1728"/>
                  <a:gd name="T1" fmla="*/ 0 h 735"/>
                  <a:gd name="T2" fmla="*/ 1728 w 1728"/>
                  <a:gd name="T3" fmla="*/ 480 h 735"/>
                  <a:gd name="T4" fmla="*/ 380 w 1728"/>
                  <a:gd name="T5" fmla="*/ 482 h 735"/>
                  <a:gd name="T6" fmla="*/ 354 w 1728"/>
                  <a:gd name="T7" fmla="*/ 480 h 735"/>
                  <a:gd name="T8" fmla="*/ 308 w 1728"/>
                  <a:gd name="T9" fmla="*/ 489 h 735"/>
                  <a:gd name="T10" fmla="*/ 246 w 1728"/>
                  <a:gd name="T11" fmla="*/ 531 h 735"/>
                  <a:gd name="T12" fmla="*/ 206 w 1728"/>
                  <a:gd name="T13" fmla="*/ 597 h 735"/>
                  <a:gd name="T14" fmla="*/ 192 w 1728"/>
                  <a:gd name="T15" fmla="*/ 666 h 735"/>
                  <a:gd name="T16" fmla="*/ 192 w 1728"/>
                  <a:gd name="T17" fmla="*/ 735 h 735"/>
                  <a:gd name="T18" fmla="*/ 0 w 1728"/>
                  <a:gd name="T19" fmla="*/ 735 h 735"/>
                  <a:gd name="T20" fmla="*/ 0 w 1728"/>
                  <a:gd name="T21" fmla="*/ 480 h 735"/>
                  <a:gd name="T22" fmla="*/ 0 w 1728"/>
                  <a:gd name="T23" fmla="*/ 0 h 735"/>
                  <a:gd name="T24" fmla="*/ 1728 w 1728"/>
                  <a:gd name="T25" fmla="*/ 0 h 735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1728" h="735">
                    <a:moveTo>
                      <a:pt x="1728" y="0"/>
                    </a:moveTo>
                    <a:lnTo>
                      <a:pt x="1728" y="480"/>
                    </a:lnTo>
                    <a:lnTo>
                      <a:pt x="380" y="482"/>
                    </a:lnTo>
                    <a:lnTo>
                      <a:pt x="354" y="480"/>
                    </a:lnTo>
                    <a:lnTo>
                      <a:pt x="308" y="489"/>
                    </a:lnTo>
                    <a:cubicBezTo>
                      <a:pt x="290" y="498"/>
                      <a:pt x="263" y="513"/>
                      <a:pt x="246" y="531"/>
                    </a:cubicBezTo>
                    <a:cubicBezTo>
                      <a:pt x="229" y="549"/>
                      <a:pt x="215" y="574"/>
                      <a:pt x="206" y="597"/>
                    </a:cubicBezTo>
                    <a:cubicBezTo>
                      <a:pt x="197" y="620"/>
                      <a:pt x="194" y="643"/>
                      <a:pt x="192" y="666"/>
                    </a:cubicBezTo>
                    <a:lnTo>
                      <a:pt x="192" y="735"/>
                    </a:lnTo>
                    <a:lnTo>
                      <a:pt x="0" y="735"/>
                    </a:lnTo>
                    <a:lnTo>
                      <a:pt x="0" y="480"/>
                    </a:lnTo>
                    <a:lnTo>
                      <a:pt x="0" y="0"/>
                    </a:lnTo>
                    <a:lnTo>
                      <a:pt x="1728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miter lim="800000"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1033" name="Group 6"/>
            <p:cNvGrpSpPr>
              <a:grpSpLocks/>
            </p:cNvGrpSpPr>
            <p:nvPr/>
          </p:nvGrpSpPr>
          <p:grpSpPr bwMode="auto">
            <a:xfrm>
              <a:off x="144" y="1248"/>
              <a:ext cx="4656" cy="201"/>
              <a:chOff x="144" y="1248"/>
              <a:chExt cx="4656" cy="201"/>
            </a:xfrm>
          </p:grpSpPr>
          <p:sp>
            <p:nvSpPr>
              <p:cNvPr id="1034" name="AutoShape 7"/>
              <p:cNvSpPr>
                <a:spLocks noChangeArrowheads="1"/>
              </p:cNvSpPr>
              <p:nvPr/>
            </p:nvSpPr>
            <p:spPr bwMode="auto">
              <a:xfrm>
                <a:off x="384" y="1248"/>
                <a:ext cx="4416" cy="200"/>
              </a:xfrm>
              <a:prstGeom prst="roundRect">
                <a:avLst>
                  <a:gd name="adj" fmla="val 0"/>
                </a:avLst>
              </a:prstGeom>
              <a:solidFill>
                <a:schemeClr val="hlink"/>
              </a:solidFill>
              <a:ln>
                <a:noFill/>
              </a:ln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defRPr/>
                </a:pPr>
                <a:endParaRPr lang="en-US" altLang="en-US"/>
              </a:p>
            </p:txBody>
          </p:sp>
          <p:sp>
            <p:nvSpPr>
              <p:cNvPr id="1035" name="AutoShape 8"/>
              <p:cNvSpPr>
                <a:spLocks noChangeArrowheads="1"/>
              </p:cNvSpPr>
              <p:nvPr/>
            </p:nvSpPr>
            <p:spPr bwMode="auto">
              <a:xfrm flipH="1">
                <a:off x="144" y="1248"/>
                <a:ext cx="248" cy="201"/>
              </a:xfrm>
              <a:prstGeom prst="flowChartDelay">
                <a:avLst/>
              </a:prstGeom>
              <a:solidFill>
                <a:schemeClr val="hlink"/>
              </a:solidFill>
              <a:ln>
                <a:noFill/>
              </a:ln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defRPr/>
                </a:pPr>
                <a:endParaRPr lang="en-US" altLang="en-US"/>
              </a:p>
            </p:txBody>
          </p:sp>
        </p:grpSp>
      </p:grpSp>
      <p:sp>
        <p:nvSpPr>
          <p:cNvPr id="1027" name="AutoShap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762000"/>
            <a:ext cx="7924800" cy="1143000"/>
          </a:xfrm>
          <a:prstGeom prst="roundRect">
            <a:avLst>
              <a:gd name="adj" fmla="val 21667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2362200"/>
            <a:ext cx="7693025" cy="3724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24587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38400" y="624840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Arial" pitchFamily="-108" charset="0"/>
                <a:ea typeface="ＭＳ Ｐゴシック" pitchFamily="-108" charset="-128"/>
                <a:cs typeface="ＭＳ Ｐゴシック" pitchFamily="-108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88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pitchFamily="-108" charset="0"/>
                <a:ea typeface="ＭＳ Ｐゴシック" pitchFamily="-108" charset="-128"/>
                <a:cs typeface="ＭＳ Ｐゴシック" pitchFamily="-108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89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 eaLnBrk="1" hangingPunct="1">
              <a:defRPr sz="2600" b="1" smtClean="0">
                <a:solidFill>
                  <a:schemeClr val="bg1"/>
                </a:solidFill>
                <a:latin typeface="Arial" charset="0"/>
              </a:defRPr>
            </a:lvl1pPr>
          </a:lstStyle>
          <a:p>
            <a:pPr>
              <a:defRPr/>
            </a:pPr>
            <a:fld id="{60F4754D-0CFB-4098-A17C-0C7B2F10599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2" r:id="rId1"/>
    <p:sldLayoutId id="2147484042" r:id="rId2"/>
    <p:sldLayoutId id="2147484043" r:id="rId3"/>
    <p:sldLayoutId id="2147484044" r:id="rId4"/>
    <p:sldLayoutId id="2147484045" r:id="rId5"/>
    <p:sldLayoutId id="2147484046" r:id="rId6"/>
    <p:sldLayoutId id="2147484047" r:id="rId7"/>
    <p:sldLayoutId id="2147484048" r:id="rId8"/>
    <p:sldLayoutId id="2147484049" r:id="rId9"/>
    <p:sldLayoutId id="2147484050" r:id="rId10"/>
    <p:sldLayoutId id="2147484051" r:id="rId11"/>
  </p:sldLayoutIdLst>
  <p:transition>
    <p:random/>
  </p:transition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MS PGothic" pitchFamily="34" charset="-128"/>
          <a:cs typeface="ＭＳ Ｐゴシック" charset="-128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MS PGothic" pitchFamily="34" charset="-128"/>
          <a:cs typeface="ＭＳ Ｐゴシック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MS PGothic" pitchFamily="34" charset="-128"/>
          <a:cs typeface="ＭＳ Ｐゴシック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MS PGothic" pitchFamily="34" charset="-128"/>
          <a:cs typeface="ＭＳ Ｐゴシック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MS PGothic" pitchFamily="34" charset="-128"/>
          <a:cs typeface="ＭＳ Ｐゴシック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MS PGothic" pitchFamily="34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chemeClr val="tx1"/>
          </a:solidFill>
          <a:latin typeface="+mn-lt"/>
          <a:ea typeface="MS PGothic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latin typeface="+mn-lt"/>
          <a:ea typeface="MS PGothic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>
          <a:solidFill>
            <a:schemeClr val="tx1"/>
          </a:solidFill>
          <a:latin typeface="+mn-lt"/>
          <a:ea typeface="MS PGothic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ea typeface="MS PGothic" pitchFamily="34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charset="2"/>
        <a:buChar char="l"/>
        <a:defRPr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charset="2"/>
        <a:buChar char="l"/>
        <a:defRPr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charset="2"/>
        <a:buChar char="l"/>
        <a:defRPr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charset="2"/>
        <a:buChar char="l"/>
        <a:defRPr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altLang="en-US" sz="2000" b="1" dirty="0">
                <a:solidFill>
                  <a:schemeClr val="tx1"/>
                </a:solidFill>
              </a:rPr>
              <a:t>California State University, Northridge – BUS 302</a:t>
            </a:r>
          </a:p>
          <a:p>
            <a:pPr algn="r" eaLnBrk="1" hangingPunct="1">
              <a:buFont typeface="Wingdings" pitchFamily="2" charset="2"/>
              <a:buNone/>
            </a:pPr>
            <a:r>
              <a:rPr lang="en-US" altLang="en-US" dirty="0"/>
              <a:t> </a:t>
            </a:r>
            <a:br>
              <a:rPr lang="en-US" altLang="en-US" dirty="0"/>
            </a:br>
            <a:endParaRPr lang="en-US" altLang="en-US" sz="1200" dirty="0"/>
          </a:p>
          <a:p>
            <a:pPr eaLnBrk="1" hangingPunct="1">
              <a:buFont typeface="Wingdings" pitchFamily="2" charset="2"/>
              <a:buNone/>
            </a:pPr>
            <a:endParaRPr lang="en-US" altLang="en-US" sz="1800" b="1" dirty="0"/>
          </a:p>
        </p:txBody>
      </p:sp>
      <p:sp>
        <p:nvSpPr>
          <p:cNvPr id="3074" name="AutoShape 2"/>
          <p:cNvSpPr>
            <a:spLocks noGrp="1" noChangeArrowheads="1"/>
          </p:cNvSpPr>
          <p:nvPr>
            <p:ph type="ctrTitle" sz="quarter"/>
          </p:nvPr>
        </p:nvSpPr>
        <p:spPr>
          <a:xfrm>
            <a:off x="660400" y="1066800"/>
            <a:ext cx="8229600" cy="1905000"/>
          </a:xfrm>
        </p:spPr>
        <p:txBody>
          <a:bodyPr/>
          <a:lstStyle/>
          <a:p>
            <a:pPr eaLnBrk="1" hangingPunct="1"/>
            <a:r>
              <a:rPr lang="en-US" altLang="en-US" dirty="0"/>
              <a:t>Bob’s Service Station and Diner</a:t>
            </a:r>
            <a:r>
              <a:rPr lang="en-US" altLang="en-US" sz="3200" dirty="0"/>
              <a:t> </a:t>
            </a:r>
            <a:br>
              <a:rPr lang="en-US" altLang="en-US" sz="3200" dirty="0"/>
            </a:br>
            <a:r>
              <a:rPr lang="en-US" altLang="en-US" sz="3200" b="0" dirty="0"/>
              <a:t>Coaching Slides</a:t>
            </a:r>
          </a:p>
        </p:txBody>
      </p:sp>
      <p:pic>
        <p:nvPicPr>
          <p:cNvPr id="3077" name="Picture 4" descr="1386-0812-1116-4026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304800"/>
            <a:ext cx="1270000" cy="1257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 descr="Illustration of a Highway Truck Stop Sign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4" b="22355"/>
          <a:stretch/>
        </p:blipFill>
        <p:spPr bwMode="auto">
          <a:xfrm>
            <a:off x="533400" y="3886200"/>
            <a:ext cx="3505200" cy="201168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Question 5: Profit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How do additional fuel (gas and diesel) sales add to profits?</a:t>
            </a:r>
          </a:p>
          <a:p>
            <a:pPr eaLnBrk="1" hangingPunct="1"/>
            <a:r>
              <a:rPr lang="en-US" altLang="en-US" dirty="0"/>
              <a:t>How do additional meal sales add to profits?</a:t>
            </a:r>
          </a:p>
        </p:txBody>
      </p:sp>
    </p:spTree>
    <p:extLst>
      <p:ext uri="{BB962C8B-B14F-4D97-AF65-F5344CB8AC3E}">
        <p14:creationId xmlns:p14="http://schemas.microsoft.com/office/powerpoint/2010/main" val="223687875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Question 6 - Recommendations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2438400"/>
            <a:ext cx="7924800" cy="3724275"/>
          </a:xfrm>
        </p:spPr>
        <p:txBody>
          <a:bodyPr/>
          <a:lstStyle/>
          <a:p>
            <a:pPr eaLnBrk="1" hangingPunct="1"/>
            <a:r>
              <a:rPr lang="en-US" altLang="en-US" dirty="0"/>
              <a:t>What do you recommend Bob’s should do?</a:t>
            </a:r>
          </a:p>
          <a:p>
            <a:pPr eaLnBrk="1" hangingPunct="1"/>
            <a:r>
              <a:rPr lang="en-US" altLang="en-US" dirty="0"/>
              <a:t>What is going well?</a:t>
            </a:r>
          </a:p>
          <a:p>
            <a:pPr eaLnBrk="1" hangingPunct="1"/>
            <a:r>
              <a:rPr lang="en-US" altLang="en-US" dirty="0"/>
              <a:t>What can be improved?</a:t>
            </a:r>
          </a:p>
          <a:p>
            <a:pPr lvl="2" eaLnBrk="1" hangingPunct="1"/>
            <a:r>
              <a:rPr lang="en-US" altLang="en-US" dirty="0"/>
              <a:t>How should they price? Gasoline pricing? Diesel pricing?</a:t>
            </a:r>
          </a:p>
          <a:p>
            <a:pPr lvl="2" eaLnBrk="1" hangingPunct="1"/>
            <a:r>
              <a:rPr lang="en-US" altLang="en-US" dirty="0"/>
              <a:t>Meals</a:t>
            </a:r>
          </a:p>
          <a:p>
            <a:pPr lvl="2" eaLnBrk="1" hangingPunct="1"/>
            <a:r>
              <a:rPr lang="en-US" altLang="en-US" dirty="0"/>
              <a:t>Other considerations</a:t>
            </a:r>
          </a:p>
        </p:txBody>
      </p:sp>
    </p:spTree>
    <p:extLst>
      <p:ext uri="{BB962C8B-B14F-4D97-AF65-F5344CB8AC3E}">
        <p14:creationId xmlns:p14="http://schemas.microsoft.com/office/powerpoint/2010/main" val="1341568367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Basic Facts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Basic Products</a:t>
            </a:r>
          </a:p>
          <a:p>
            <a:pPr lvl="1" eaLnBrk="1" hangingPunct="1"/>
            <a:r>
              <a:rPr lang="en-US" altLang="en-US" dirty="0"/>
              <a:t>Diesel (truckers)</a:t>
            </a:r>
          </a:p>
          <a:p>
            <a:pPr lvl="1" eaLnBrk="1" hangingPunct="1"/>
            <a:r>
              <a:rPr lang="en-US" altLang="en-US" dirty="0"/>
              <a:t>Gasoline (tourists - seasonal)</a:t>
            </a:r>
          </a:p>
          <a:p>
            <a:pPr lvl="1" eaLnBrk="1" hangingPunct="1"/>
            <a:r>
              <a:rPr lang="en-US" altLang="en-US" dirty="0"/>
              <a:t>Meals </a:t>
            </a:r>
          </a:p>
          <a:p>
            <a:pPr eaLnBrk="1" hangingPunct="1"/>
            <a:r>
              <a:rPr lang="en-US" altLang="en-US" dirty="0"/>
              <a:t>Activities Can Relate to Each Other</a:t>
            </a:r>
          </a:p>
          <a:p>
            <a:pPr lvl="1" eaLnBrk="1" hangingPunct="1"/>
            <a:r>
              <a:rPr lang="en-US" altLang="en-US" dirty="0"/>
              <a:t>E.g. Lower gas prices can bring in more meals sold.  Why? </a:t>
            </a:r>
          </a:p>
        </p:txBody>
      </p:sp>
    </p:spTree>
    <p:extLst>
      <p:ext uri="{BB962C8B-B14F-4D97-AF65-F5344CB8AC3E}">
        <p14:creationId xmlns:p14="http://schemas.microsoft.com/office/powerpoint/2010/main" val="1578883746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Basic Facts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2438400"/>
            <a:ext cx="8001000" cy="3343275"/>
          </a:xfrm>
        </p:spPr>
        <p:txBody>
          <a:bodyPr/>
          <a:lstStyle/>
          <a:p>
            <a:pPr marL="0" indent="0" eaLnBrk="1" hangingPunct="1">
              <a:buNone/>
            </a:pPr>
            <a:endParaRPr lang="en-US" altLang="en-US" dirty="0"/>
          </a:p>
          <a:p>
            <a:pPr eaLnBrk="1" hangingPunct="1"/>
            <a:r>
              <a:rPr lang="en-US" altLang="en-US" dirty="0"/>
              <a:t>Pricing</a:t>
            </a:r>
          </a:p>
          <a:p>
            <a:pPr lvl="1" eaLnBrk="1" hangingPunct="1"/>
            <a:r>
              <a:rPr lang="en-US" altLang="en-US" dirty="0"/>
              <a:t>Diesel: Typically marked up 1 cent per gallon</a:t>
            </a:r>
          </a:p>
          <a:p>
            <a:pPr lvl="1" eaLnBrk="1" hangingPunct="1"/>
            <a:r>
              <a:rPr lang="en-US" altLang="en-US" dirty="0"/>
              <a:t>Gasoline: Typically marked up 1.5 cents per gallon</a:t>
            </a:r>
          </a:p>
          <a:p>
            <a:pPr lvl="1" eaLnBrk="1" hangingPunct="1"/>
            <a:r>
              <a:rPr lang="en-US" altLang="en-US" dirty="0"/>
              <a:t>Meals: Average ticket = $12.55</a:t>
            </a:r>
          </a:p>
        </p:txBody>
      </p:sp>
    </p:spTree>
    <p:extLst>
      <p:ext uri="{BB962C8B-B14F-4D97-AF65-F5344CB8AC3E}">
        <p14:creationId xmlns:p14="http://schemas.microsoft.com/office/powerpoint/2010/main" val="2550798910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Data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2362200"/>
            <a:ext cx="7693025" cy="3962400"/>
          </a:xfrm>
        </p:spPr>
        <p:txBody>
          <a:bodyPr/>
          <a:lstStyle/>
          <a:p>
            <a:pPr eaLnBrk="1" hangingPunct="1"/>
            <a:r>
              <a:rPr lang="en-US" altLang="en-US" dirty="0"/>
              <a:t>The data spreadsheet file “</a:t>
            </a:r>
            <a:r>
              <a:rPr lang="en-US" altLang="en-US" dirty="0">
                <a:solidFill>
                  <a:srgbClr val="C00000"/>
                </a:solidFill>
              </a:rPr>
              <a:t>Bob's Service Station and Diner - Student Data Spreadsheet.xlsx” </a:t>
            </a:r>
            <a:r>
              <a:rPr lang="en-US" altLang="en-US" dirty="0"/>
              <a:t>is available in the Case Material section of the BUS 302 website.</a:t>
            </a:r>
            <a:endParaRPr lang="en-US" altLang="en-US" sz="2400" dirty="0"/>
          </a:p>
          <a:p>
            <a:pPr eaLnBrk="1" hangingPunct="1"/>
            <a:r>
              <a:rPr lang="en-US" altLang="en-US" sz="2800" dirty="0"/>
              <a:t>Most numbers in spreadsheet given are in </a:t>
            </a:r>
            <a:r>
              <a:rPr lang="en-US" altLang="en-US" sz="2800" dirty="0">
                <a:solidFill>
                  <a:srgbClr val="C00000"/>
                </a:solidFill>
              </a:rPr>
              <a:t>nominal</a:t>
            </a:r>
            <a:r>
              <a:rPr lang="en-US" altLang="en-US" sz="2800" dirty="0"/>
              <a:t> terms (not adjusted for </a:t>
            </a:r>
            <a:r>
              <a:rPr lang="en-US" altLang="en-US" dirty="0"/>
              <a:t>inflation)</a:t>
            </a:r>
            <a:endParaRPr lang="en-US" altLang="en-US" sz="2800" dirty="0"/>
          </a:p>
          <a:p>
            <a:pPr eaLnBrk="1" hangingPunct="1"/>
            <a:r>
              <a:rPr lang="en-US" altLang="en-US" dirty="0"/>
              <a:t>Some numbers are </a:t>
            </a:r>
            <a:r>
              <a:rPr lang="en-US" altLang="en-US" dirty="0">
                <a:solidFill>
                  <a:srgbClr val="C00000"/>
                </a:solidFill>
              </a:rPr>
              <a:t>real</a:t>
            </a:r>
            <a:r>
              <a:rPr lang="en-US" altLang="en-US" dirty="0"/>
              <a:t> and are already adjusted for inflation.  The column heading will contain the word “real”.</a:t>
            </a:r>
            <a:endParaRPr lang="en-US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039666780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Consumer Price Index (CPI)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2286000"/>
            <a:ext cx="7693025" cy="4267200"/>
          </a:xfrm>
        </p:spPr>
        <p:txBody>
          <a:bodyPr/>
          <a:lstStyle/>
          <a:p>
            <a:pPr eaLnBrk="1" hangingPunct="1"/>
            <a:r>
              <a:rPr lang="en-US" altLang="en-US" sz="2400" dirty="0"/>
              <a:t>In the data spreadsheet there is a column with the heading </a:t>
            </a:r>
            <a:r>
              <a:rPr lang="en-US" altLang="en-US" sz="2400" dirty="0">
                <a:solidFill>
                  <a:srgbClr val="C00000"/>
                </a:solidFill>
              </a:rPr>
              <a:t>CPI</a:t>
            </a:r>
            <a:r>
              <a:rPr lang="en-US" altLang="en-US" sz="2400" dirty="0"/>
              <a:t>.  This stands for </a:t>
            </a:r>
            <a:r>
              <a:rPr lang="en-US" altLang="en-US" sz="2400" dirty="0">
                <a:solidFill>
                  <a:srgbClr val="C00000"/>
                </a:solidFill>
              </a:rPr>
              <a:t>consumer price index </a:t>
            </a:r>
            <a:r>
              <a:rPr lang="en-US" altLang="en-US" sz="2400" dirty="0"/>
              <a:t>and is different for every year.</a:t>
            </a:r>
          </a:p>
          <a:p>
            <a:pPr marL="0" indent="0" eaLnBrk="1" hangingPunct="1">
              <a:buNone/>
            </a:pPr>
            <a:endParaRPr lang="en-US" altLang="en-US" sz="1000" dirty="0"/>
          </a:p>
          <a:p>
            <a:pPr eaLnBrk="1" hangingPunct="1"/>
            <a:r>
              <a:rPr lang="en-US" altLang="en-US" sz="2400" dirty="0"/>
              <a:t>The US Bureau of Labor Statistics chooses a past year as a base year, say the </a:t>
            </a:r>
            <a:r>
              <a:rPr lang="en-US" altLang="en-US" sz="2400"/>
              <a:t>year </a:t>
            </a:r>
            <a:r>
              <a:rPr lang="en-US" altLang="en-US" sz="2400" smtClean="0"/>
              <a:t>2010, </a:t>
            </a:r>
            <a:r>
              <a:rPr lang="en-US" altLang="en-US" sz="2400" dirty="0"/>
              <a:t>which would have an arbitrary CPI of 1.0 or 100</a:t>
            </a:r>
            <a:r>
              <a:rPr lang="en-US" altLang="en-US" sz="2400" dirty="0" smtClean="0"/>
              <a:t>%. </a:t>
            </a:r>
            <a:r>
              <a:rPr lang="en-US" altLang="en-US" sz="2400" dirty="0"/>
              <a:t>The price of a basket of goods in another given year, say 2011, </a:t>
            </a:r>
            <a:r>
              <a:rPr lang="en-US" altLang="en-US" sz="2400" dirty="0" smtClean="0"/>
              <a:t>is </a:t>
            </a:r>
            <a:r>
              <a:rPr lang="en-US" altLang="en-US" sz="2400" dirty="0"/>
              <a:t>expressed as a percentage of the price of a basket in the base year and this would be the CPI for the given year.</a:t>
            </a:r>
          </a:p>
          <a:p>
            <a:pPr marL="0" indent="0" eaLnBrk="1" hangingPunct="1">
              <a:buNone/>
            </a:pPr>
            <a:endParaRPr lang="en-US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616125163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Consumer Price Index (CPI)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2286000"/>
            <a:ext cx="7693025" cy="4267200"/>
          </a:xfrm>
        </p:spPr>
        <p:txBody>
          <a:bodyPr/>
          <a:lstStyle/>
          <a:p>
            <a:pPr marL="0" indent="0" eaLnBrk="1" hangingPunct="1">
              <a:buNone/>
            </a:pPr>
            <a:endParaRPr lang="en-US" altLang="en-US" sz="2400" dirty="0"/>
          </a:p>
          <a:p>
            <a:pPr eaLnBrk="1" hangingPunct="1"/>
            <a:r>
              <a:rPr lang="en-US" altLang="en-US" sz="2400" dirty="0"/>
              <a:t>A CPI of 1.05 or 105% for say 2011 means that prices have risen 5% since the base year, say 2010.</a:t>
            </a:r>
          </a:p>
          <a:p>
            <a:pPr eaLnBrk="1" hangingPunct="1"/>
            <a:r>
              <a:rPr lang="en-US" altLang="en-US" sz="2400" dirty="0"/>
              <a:t>To convert a nominal price to a real, inflation adjusted price, you simply divide by the CPI.</a:t>
            </a:r>
          </a:p>
          <a:p>
            <a:pPr eaLnBrk="1" hangingPunct="1"/>
            <a:r>
              <a:rPr lang="en-US" altLang="en-US" sz="2400" dirty="0"/>
              <a:t>In our example a $10.00 nominal price in 2011 would be a real price of $10.00/1.05 or approximately $9.52 in base year (2010) dollars.</a:t>
            </a:r>
          </a:p>
          <a:p>
            <a:pPr eaLnBrk="1" hangingPunct="1"/>
            <a:r>
              <a:rPr lang="en-US" altLang="en-US" sz="2400" dirty="0"/>
              <a:t>Be sure to use real dollars in all of you calculations for prices.</a:t>
            </a:r>
          </a:p>
        </p:txBody>
      </p:sp>
    </p:spTree>
    <p:extLst>
      <p:ext uri="{BB962C8B-B14F-4D97-AF65-F5344CB8AC3E}">
        <p14:creationId xmlns:p14="http://schemas.microsoft.com/office/powerpoint/2010/main" val="3340784096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Questions 1 &amp; 2: Real Profits  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2362200"/>
            <a:ext cx="7693025" cy="4038600"/>
          </a:xfrm>
        </p:spPr>
        <p:txBody>
          <a:bodyPr/>
          <a:lstStyle/>
          <a:p>
            <a:pPr eaLnBrk="1" hangingPunct="1"/>
            <a:r>
              <a:rPr lang="en-US" altLang="en-US" dirty="0"/>
              <a:t>Question 1 – Real Profits over Time.</a:t>
            </a:r>
          </a:p>
          <a:p>
            <a:pPr lvl="1" eaLnBrk="1" hangingPunct="1"/>
            <a:r>
              <a:rPr lang="en-US" altLang="en-US" dirty="0"/>
              <a:t>Plot a scatter diagram of the real profits over time.  You can find instructions in the PowerPoint </a:t>
            </a:r>
            <a:r>
              <a:rPr lang="en-US" altLang="en-US" dirty="0">
                <a:solidFill>
                  <a:srgbClr val="C00000"/>
                </a:solidFill>
              </a:rPr>
              <a:t>Using Excel for Statistics </a:t>
            </a:r>
            <a:r>
              <a:rPr lang="en-US" altLang="en-US" dirty="0"/>
              <a:t>in the Case Material section of the BUS 302 website.</a:t>
            </a:r>
            <a:endParaRPr lang="en-US" altLang="en-US" dirty="0">
              <a:solidFill>
                <a:srgbClr val="C00000"/>
              </a:solidFill>
            </a:endParaRPr>
          </a:p>
          <a:p>
            <a:pPr eaLnBrk="1" hangingPunct="1"/>
            <a:r>
              <a:rPr lang="en-US" altLang="en-US" dirty="0"/>
              <a:t>Question 2 – Change in Real Profits</a:t>
            </a:r>
          </a:p>
          <a:p>
            <a:pPr lvl="1" eaLnBrk="1" hangingPunct="1"/>
            <a:r>
              <a:rPr lang="en-US" altLang="en-US" dirty="0"/>
              <a:t>See </a:t>
            </a:r>
            <a:r>
              <a:rPr lang="en-US" altLang="en-US" dirty="0">
                <a:solidFill>
                  <a:srgbClr val="C00000"/>
                </a:solidFill>
              </a:rPr>
              <a:t>Using Excel for Statistics </a:t>
            </a:r>
            <a:r>
              <a:rPr lang="en-US" altLang="en-US" dirty="0"/>
              <a:t>to perform a simple regression.  You can use the t statistic or p-value to test for significance.  Let significance (</a:t>
            </a:r>
            <a:r>
              <a:rPr lang="el-GR" altLang="en-US" dirty="0"/>
              <a:t>α</a:t>
            </a:r>
            <a:r>
              <a:rPr lang="en-US" altLang="en-US" dirty="0"/>
              <a:t>) be .05.  The independent variable is time.</a:t>
            </a:r>
            <a:endParaRPr lang="en-US" alt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8654928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924800" cy="1143000"/>
          </a:xfrm>
        </p:spPr>
        <p:txBody>
          <a:bodyPr/>
          <a:lstStyle/>
          <a:p>
            <a:pPr eaLnBrk="1" hangingPunct="1"/>
            <a:r>
              <a:rPr lang="en-US" altLang="en-US" dirty="0"/>
              <a:t>Question 3: Demand Curves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2209800"/>
            <a:ext cx="7924800" cy="4419600"/>
          </a:xfrm>
        </p:spPr>
        <p:txBody>
          <a:bodyPr/>
          <a:lstStyle/>
          <a:p>
            <a:pPr marL="0" indent="0" eaLnBrk="1" hangingPunct="1">
              <a:buNone/>
            </a:pPr>
            <a:endParaRPr lang="en-US" altLang="en-US" sz="800" dirty="0">
              <a:solidFill>
                <a:srgbClr val="C00000"/>
              </a:solidFill>
            </a:endParaRPr>
          </a:p>
          <a:p>
            <a:pPr eaLnBrk="1" hangingPunct="1"/>
            <a:r>
              <a:rPr lang="en-US" altLang="en-US" sz="2700" dirty="0"/>
              <a:t>To estimate fuel and meal sales demand, perform three simple regressions.</a:t>
            </a:r>
          </a:p>
          <a:p>
            <a:pPr eaLnBrk="1" hangingPunct="1"/>
            <a:r>
              <a:rPr lang="en-US" altLang="en-US" sz="2700" dirty="0"/>
              <a:t>Be sure to use real prices for meals, gas, and diesel fuel.</a:t>
            </a:r>
          </a:p>
          <a:p>
            <a:pPr eaLnBrk="1" hangingPunct="1"/>
            <a:r>
              <a:rPr lang="en-US" altLang="en-US" sz="2700" dirty="0"/>
              <a:t>The </a:t>
            </a:r>
            <a:r>
              <a:rPr lang="en-US" altLang="en-US" sz="2700" dirty="0">
                <a:solidFill>
                  <a:srgbClr val="C00000"/>
                </a:solidFill>
              </a:rPr>
              <a:t>dependent variable (Y)</a:t>
            </a:r>
            <a:r>
              <a:rPr lang="en-US" altLang="en-US" sz="2700" dirty="0"/>
              <a:t> is the variable you wish to predict.  The </a:t>
            </a:r>
            <a:r>
              <a:rPr lang="en-US" altLang="en-US" sz="2700" dirty="0">
                <a:solidFill>
                  <a:srgbClr val="C00000"/>
                </a:solidFill>
              </a:rPr>
              <a:t>independent variable (X)</a:t>
            </a:r>
            <a:r>
              <a:rPr lang="en-US" altLang="en-US" sz="2700" dirty="0"/>
              <a:t> is the variable you wish to base your prediction on. </a:t>
            </a:r>
          </a:p>
          <a:p>
            <a:pPr eaLnBrk="1" hangingPunct="1"/>
            <a:r>
              <a:rPr lang="en-US" altLang="en-US" sz="2700" dirty="0"/>
              <a:t>Test for </a:t>
            </a:r>
            <a:r>
              <a:rPr lang="en-US" altLang="en-US" sz="2700" dirty="0" smtClean="0"/>
              <a:t>significance:  </a:t>
            </a:r>
            <a:r>
              <a:rPr lang="en-US" altLang="en-US" sz="2700" dirty="0"/>
              <a:t>Let significance be .05.</a:t>
            </a:r>
          </a:p>
          <a:p>
            <a:pPr eaLnBrk="1" hangingPunct="1">
              <a:buFontTx/>
              <a:buNone/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648099148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Question 4: Elasticities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2286000"/>
            <a:ext cx="7693025" cy="4343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700" dirty="0"/>
              <a:t>The </a:t>
            </a:r>
            <a:r>
              <a:rPr lang="en-US" altLang="en-US" sz="2700" dirty="0">
                <a:solidFill>
                  <a:srgbClr val="C00000"/>
                </a:solidFill>
              </a:rPr>
              <a:t>price elasticity of demand </a:t>
            </a:r>
            <a:r>
              <a:rPr lang="en-US" altLang="en-US" sz="2700" dirty="0"/>
              <a:t>measures how consumers respond, through quantity demanded, to a price change.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300" dirty="0"/>
              <a:t>Is the estimate you will make for the firm or for the market?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300" dirty="0"/>
              <a:t>To find the elasticities for gas, diesel, and meals you can use you can use the appropriate slope of the regression line in Question 3 multiplied by the mean (average) real price.  Then divide by the mean quantity demanded. If your elasticity is negative, make it positive.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300" dirty="0"/>
              <a:t>Be sure to interpret your three elasticities.</a:t>
            </a:r>
          </a:p>
        </p:txBody>
      </p:sp>
    </p:spTree>
    <p:extLst>
      <p:ext uri="{BB962C8B-B14F-4D97-AF65-F5344CB8AC3E}">
        <p14:creationId xmlns:p14="http://schemas.microsoft.com/office/powerpoint/2010/main" val="3697222921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Capsules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Capsule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apsules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1153</TotalTime>
  <Words>682</Words>
  <Application>Microsoft Office PowerPoint</Application>
  <PresentationFormat>On-screen Show (4:3)</PresentationFormat>
  <Paragraphs>66</Paragraphs>
  <Slides>11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Capsules</vt:lpstr>
      <vt:lpstr>Bob’s Service Station and Diner  Coaching Slides</vt:lpstr>
      <vt:lpstr>Basic Facts</vt:lpstr>
      <vt:lpstr>Basic Facts</vt:lpstr>
      <vt:lpstr>Data</vt:lpstr>
      <vt:lpstr>Consumer Price Index (CPI)</vt:lpstr>
      <vt:lpstr>Consumer Price Index (CPI)</vt:lpstr>
      <vt:lpstr>Questions 1 &amp; 2: Real Profits  </vt:lpstr>
      <vt:lpstr>Question 3: Demand Curves</vt:lpstr>
      <vt:lpstr>Question 4: Elasticities</vt:lpstr>
      <vt:lpstr>Question 5: Profit</vt:lpstr>
      <vt:lpstr>Question 6 - Recommendations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Bob’s Service Station and Diner  Coaching Slides</dc:title>
  <dc:creator>Jason Gunther</dc:creator>
  <cp:lastModifiedBy>Jason Gunther</cp:lastModifiedBy>
  <cp:revision>2</cp:revision>
  <cp:lastPrinted>2020-01-19T06:25:15Z</cp:lastPrinted>
  <dcterms:created xsi:type="dcterms:W3CDTF">2010-03-01T23:57:19Z</dcterms:created>
  <dcterms:modified xsi:type="dcterms:W3CDTF">2020-04-05T07:00:30Z</dcterms:modified>
</cp:coreProperties>
</file>